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Julius Sans One"/>
      <p:regular r:id="rId16"/>
    </p:embeddedFont>
    <p:embeddedFont>
      <p:font typeface="Jaldi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Jaldi-regular.fntdata"/><Relationship Id="rId16" Type="http://schemas.openxmlformats.org/officeDocument/2006/relationships/font" Target="fonts/JuliusSans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Jaldi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70202d7d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570202d7d2_5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403b17f6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6" name="Google Shape;216;g35403b17f60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403b17f6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6" name="Google Shape;236;g35403b17f6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70202d7d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3" name="Google Shape;253;g3570202d7d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403b17f6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9" name="Google Shape;269;g35403b17f60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70202d7d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g3570202d7d2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70202d7d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301" name="Google Shape;301;g3570202d7d2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70202d7d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570202d7d2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1628981" y="-144662"/>
            <a:ext cx="16659127" cy="10431728"/>
            <a:chOff x="0" y="-38100"/>
            <a:chExt cx="4387560" cy="2747433"/>
          </a:xfrm>
        </p:grpSpPr>
        <p:sp>
          <p:nvSpPr>
            <p:cNvPr id="11" name="Google Shape;11;p3"/>
            <p:cNvSpPr/>
            <p:nvPr/>
          </p:nvSpPr>
          <p:spPr>
            <a:xfrm>
              <a:off x="0" y="0"/>
              <a:ext cx="4387560" cy="2709333"/>
            </a:xfrm>
            <a:custGeom>
              <a:rect b="b" l="l" r="r" t="t"/>
              <a:pathLst>
                <a:path extrusionOk="0" h="2709333" w="4387560">
                  <a:moveTo>
                    <a:pt x="0" y="0"/>
                  </a:moveTo>
                  <a:lnTo>
                    <a:pt x="4387560" y="0"/>
                  </a:lnTo>
                  <a:lnTo>
                    <a:pt x="43875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2" name="Google Shape;12;p3"/>
            <p:cNvSpPr txBox="1"/>
            <p:nvPr/>
          </p:nvSpPr>
          <p:spPr>
            <a:xfrm>
              <a:off x="0" y="-38100"/>
              <a:ext cx="4387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3"/>
          <p:cNvSpPr/>
          <p:nvPr>
            <p:ph idx="2" type="pic"/>
          </p:nvPr>
        </p:nvSpPr>
        <p:spPr>
          <a:xfrm>
            <a:off x="1629025" y="150"/>
            <a:ext cx="166590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" name="Google Shape;14;p3"/>
          <p:cNvGrpSpPr/>
          <p:nvPr/>
        </p:nvGrpSpPr>
        <p:grpSpPr>
          <a:xfrm>
            <a:off x="0" y="-160279"/>
            <a:ext cx="1629294" cy="1789573"/>
            <a:chOff x="0" y="-38100"/>
            <a:chExt cx="387300" cy="4254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387223" cy="387223"/>
            </a:xfrm>
            <a:custGeom>
              <a:rect b="b" l="l" r="r" t="t"/>
              <a:pathLst>
                <a:path extrusionOk="0" h="387223" w="387223">
                  <a:moveTo>
                    <a:pt x="0" y="0"/>
                  </a:moveTo>
                  <a:lnTo>
                    <a:pt x="387223" y="0"/>
                  </a:lnTo>
                  <a:lnTo>
                    <a:pt x="387223" y="387223"/>
                  </a:lnTo>
                  <a:lnTo>
                    <a:pt x="0" y="38722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0" y="-38100"/>
              <a:ext cx="3873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/>
          <p:nvPr/>
        </p:nvSpPr>
        <p:spPr>
          <a:xfrm rot="-5400000">
            <a:off x="-1983027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795441" y="2482859"/>
            <a:ext cx="0" cy="14529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2615700" y="5653250"/>
            <a:ext cx="15925500" cy="38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0"/>
              <a:buNone/>
              <a:defRPr sz="1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2pPr>
            <a:lvl3pPr lvl="2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3pPr>
            <a:lvl4pPr lvl="3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4pPr>
            <a:lvl5pPr lvl="4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5pPr>
            <a:lvl6pPr lvl="5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6pPr>
            <a:lvl7pPr lvl="6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7pPr>
            <a:lvl8pPr lvl="7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8pPr>
            <a:lvl9pPr lvl="8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615700" y="471785"/>
            <a:ext cx="7636500" cy="5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650"/>
              <a:buNone/>
              <a:defRPr sz="2650"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2999"/>
          </a:blip>
          <a:srcRect b="36398" l="0" r="9730" t="26660"/>
          <a:stretch/>
        </p:blipFill>
        <p:spPr>
          <a:xfrm>
            <a:off x="0" y="0"/>
            <a:ext cx="18287999" cy="4991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4"/>
          <p:cNvGrpSpPr/>
          <p:nvPr/>
        </p:nvGrpSpPr>
        <p:grpSpPr>
          <a:xfrm>
            <a:off x="1651542" y="3224345"/>
            <a:ext cx="3086120" cy="3230782"/>
            <a:chOff x="0" y="-38100"/>
            <a:chExt cx="812800" cy="850900"/>
          </a:xfrm>
        </p:grpSpPr>
        <p:sp>
          <p:nvSpPr>
            <p:cNvPr id="24" name="Google Shape;2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>
                <a:alpha val="60000"/>
              </a:srgbClr>
            </a:solidFill>
            <a:ln>
              <a:noFill/>
            </a:ln>
          </p:spPr>
        </p:sp>
        <p:sp>
          <p:nvSpPr>
            <p:cNvPr id="25" name="Google Shape;25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4"/>
          <p:cNvGrpSpPr/>
          <p:nvPr/>
        </p:nvGrpSpPr>
        <p:grpSpPr>
          <a:xfrm>
            <a:off x="5617814" y="3224345"/>
            <a:ext cx="3086120" cy="3230782"/>
            <a:chOff x="0" y="-38100"/>
            <a:chExt cx="812800" cy="850900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9584086" y="3224345"/>
            <a:ext cx="3086120" cy="3230782"/>
            <a:chOff x="0" y="-38100"/>
            <a:chExt cx="812800" cy="850900"/>
          </a:xfrm>
        </p:grpSpPr>
        <p:sp>
          <p:nvSpPr>
            <p:cNvPr id="30" name="Google Shape;3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>
                <a:alpha val="60000"/>
              </a:srgbClr>
            </a:solidFill>
            <a:ln>
              <a:noFill/>
            </a:ln>
          </p:spPr>
        </p:sp>
        <p:sp>
          <p:nvSpPr>
            <p:cNvPr id="31" name="Google Shape;31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13550358" y="3224345"/>
            <a:ext cx="3086120" cy="3230782"/>
            <a:chOff x="0" y="-38100"/>
            <a:chExt cx="812800" cy="850900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34" name="Google Shape;34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4"/>
          <p:cNvSpPr txBox="1"/>
          <p:nvPr/>
        </p:nvSpPr>
        <p:spPr>
          <a:xfrm>
            <a:off x="2115891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17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</a:t>
            </a: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6082164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17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02</a:t>
            </a:r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10052450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17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03</a:t>
            </a:r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14018722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17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04</a:t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316350" y="523496"/>
            <a:ext cx="17655300" cy="184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1651550" y="6837492"/>
            <a:ext cx="3481500" cy="107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450"/>
              <a:buNone/>
              <a:defRPr b="1" sz="3450"/>
            </a:lvl1pPr>
            <a:lvl2pPr lvl="1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1651550" y="813750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algn="l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indent="-358775" lvl="1" marL="914400" algn="l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indent="-358775" lvl="2" marL="1371600" algn="l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indent="-358775" lvl="3" marL="1828800" algn="l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indent="-358775" lvl="4" marL="2286000" algn="l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indent="-358775" lvl="5" marL="274320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indent="-358775" lvl="6" marL="320040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indent="-358775" lvl="7" marL="365760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indent="-358775" lvl="8" marL="411480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3" type="subTitle"/>
          </p:nvPr>
        </p:nvSpPr>
        <p:spPr>
          <a:xfrm>
            <a:off x="5617825" y="6837492"/>
            <a:ext cx="3481500" cy="107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450"/>
              <a:buNone/>
              <a:defRPr b="1" sz="3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4" type="body"/>
          </p:nvPr>
        </p:nvSpPr>
        <p:spPr>
          <a:xfrm>
            <a:off x="5617825" y="813750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rtl="0" algn="l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indent="-358775" lvl="1" marL="914400" rtl="0" algn="l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indent="-358775" lvl="2" marL="1371600" rtl="0" algn="l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indent="-358775" lvl="3" marL="1828800" rtl="0" algn="l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indent="-358775" lvl="4" marL="2286000" rtl="0" algn="l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indent="-358775" lvl="5" marL="27432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indent="-358775" lvl="6" marL="32004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indent="-358775" lvl="7" marL="36576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indent="-358775" lvl="8" marL="41148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5" type="subTitle"/>
          </p:nvPr>
        </p:nvSpPr>
        <p:spPr>
          <a:xfrm>
            <a:off x="9584088" y="6837492"/>
            <a:ext cx="3481500" cy="107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450"/>
              <a:buNone/>
              <a:defRPr b="1" sz="3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6" type="body"/>
          </p:nvPr>
        </p:nvSpPr>
        <p:spPr>
          <a:xfrm>
            <a:off x="9584088" y="813750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rtl="0" algn="l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indent="-358775" lvl="1" marL="914400" rtl="0" algn="l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indent="-358775" lvl="2" marL="1371600" rtl="0" algn="l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indent="-358775" lvl="3" marL="1828800" rtl="0" algn="l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indent="-358775" lvl="4" marL="2286000" rtl="0" algn="l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indent="-358775" lvl="5" marL="27432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indent="-358775" lvl="6" marL="32004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indent="-358775" lvl="7" marL="36576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indent="-358775" lvl="8" marL="41148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7" type="subTitle"/>
          </p:nvPr>
        </p:nvSpPr>
        <p:spPr>
          <a:xfrm>
            <a:off x="13550363" y="6837492"/>
            <a:ext cx="3481500" cy="107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640"/>
              </a:spcBef>
              <a:spcAft>
                <a:spcPts val="0"/>
              </a:spcAft>
              <a:buSzPts val="3450"/>
              <a:buNone/>
              <a:defRPr b="1" sz="3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8" type="body"/>
          </p:nvPr>
        </p:nvSpPr>
        <p:spPr>
          <a:xfrm>
            <a:off x="13550363" y="813750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rtl="0" algn="l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indent="-358775" lvl="1" marL="914400" rtl="0" algn="l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indent="-358775" lvl="2" marL="1371600" rtl="0" algn="l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indent="-358775" lvl="3" marL="1828800" rtl="0" algn="l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indent="-358775" lvl="4" marL="2286000" rtl="0" algn="l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indent="-358775" lvl="5" marL="27432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indent="-358775" lvl="6" marL="32004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indent="-358775" lvl="7" marL="36576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indent="-358775" lvl="8" marL="4114800" rtl="0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-144662"/>
            <a:ext cx="18288118" cy="10431728"/>
            <a:chOff x="0" y="-38100"/>
            <a:chExt cx="4816592" cy="2747433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5"/>
          <p:cNvSpPr/>
          <p:nvPr>
            <p:ph idx="2" type="pic"/>
          </p:nvPr>
        </p:nvSpPr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3" name="Google Shape;53;p5"/>
          <p:cNvGrpSpPr/>
          <p:nvPr/>
        </p:nvGrpSpPr>
        <p:grpSpPr>
          <a:xfrm>
            <a:off x="6638356" y="-1149717"/>
            <a:ext cx="5011323" cy="5881018"/>
            <a:chOff x="0" y="-38100"/>
            <a:chExt cx="1319846" cy="1548900"/>
          </a:xfrm>
        </p:grpSpPr>
        <p:sp>
          <p:nvSpPr>
            <p:cNvPr id="54" name="Google Shape;54;p5"/>
            <p:cNvSpPr/>
            <p:nvPr/>
          </p:nvSpPr>
          <p:spPr>
            <a:xfrm>
              <a:off x="0" y="0"/>
              <a:ext cx="1319846" cy="1510661"/>
            </a:xfrm>
            <a:custGeom>
              <a:rect b="b" l="l" r="r" t="t"/>
              <a:pathLst>
                <a:path extrusionOk="0" h="1510661" w="1319846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70"/>
              </a:srgbClr>
            </a:solidFill>
            <a:ln>
              <a:noFill/>
            </a:ln>
          </p:spPr>
        </p:sp>
        <p:sp>
          <p:nvSpPr>
            <p:cNvPr id="55" name="Google Shape;55;p5"/>
            <p:cNvSpPr txBox="1"/>
            <p:nvPr/>
          </p:nvSpPr>
          <p:spPr>
            <a:xfrm>
              <a:off x="0" y="-38100"/>
              <a:ext cx="1319700" cy="15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5"/>
          <p:cNvSpPr txBox="1"/>
          <p:nvPr/>
        </p:nvSpPr>
        <p:spPr>
          <a:xfrm>
            <a:off x="6828076" y="698153"/>
            <a:ext cx="4631700" cy="3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97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</a:t>
            </a:r>
            <a:endParaRPr/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316350" y="5191470"/>
            <a:ext cx="17655300" cy="421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60" name="Google Shape;60;p6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61" name="Google Shape;61;p6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12043610" y="-160279"/>
            <a:ext cx="1990237" cy="4987582"/>
            <a:chOff x="0" y="-38100"/>
            <a:chExt cx="473100" cy="1185600"/>
          </a:xfrm>
        </p:grpSpPr>
        <p:sp>
          <p:nvSpPr>
            <p:cNvPr id="63" name="Google Shape;63;p6"/>
            <p:cNvSpPr/>
            <p:nvPr/>
          </p:nvSpPr>
          <p:spPr>
            <a:xfrm>
              <a:off x="0" y="0"/>
              <a:ext cx="473014" cy="1147411"/>
            </a:xfrm>
            <a:custGeom>
              <a:rect b="b" l="l" r="r" t="t"/>
              <a:pathLst>
                <a:path extrusionOk="0" h="1147411" w="473014">
                  <a:moveTo>
                    <a:pt x="0" y="0"/>
                  </a:moveTo>
                  <a:lnTo>
                    <a:pt x="473014" y="0"/>
                  </a:lnTo>
                  <a:lnTo>
                    <a:pt x="473014" y="1147411"/>
                  </a:lnTo>
                  <a:lnTo>
                    <a:pt x="0" y="1147411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64" name="Google Shape;64;p6"/>
            <p:cNvSpPr txBox="1"/>
            <p:nvPr/>
          </p:nvSpPr>
          <p:spPr>
            <a:xfrm>
              <a:off x="0" y="-38100"/>
              <a:ext cx="473100" cy="11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6"/>
          <p:cNvSpPr/>
          <p:nvPr>
            <p:ph idx="2" type="pic"/>
          </p:nvPr>
        </p:nvSpPr>
        <p:spPr>
          <a:xfrm>
            <a:off x="8586425" y="0"/>
            <a:ext cx="5256600" cy="4636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6"/>
          <p:cNvSpPr/>
          <p:nvPr>
            <p:ph idx="3" type="pic"/>
          </p:nvPr>
        </p:nvSpPr>
        <p:spPr>
          <a:xfrm>
            <a:off x="2243675" y="1629100"/>
            <a:ext cx="5256600" cy="77676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7800650" y="5107375"/>
            <a:ext cx="9513000" cy="185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350"/>
              <a:buNone/>
              <a:defRPr sz="103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69" name="Google Shape;69;p6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70" name="Google Shape;70;p6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6"/>
          <p:cNvGrpSpPr/>
          <p:nvPr/>
        </p:nvGrpSpPr>
        <p:grpSpPr>
          <a:xfrm>
            <a:off x="1716360" y="4196362"/>
            <a:ext cx="1054380" cy="6090605"/>
            <a:chOff x="0" y="-38100"/>
            <a:chExt cx="250637" cy="1447800"/>
          </a:xfrm>
        </p:grpSpPr>
        <p:sp>
          <p:nvSpPr>
            <p:cNvPr id="72" name="Google Shape;72;p6"/>
            <p:cNvSpPr/>
            <p:nvPr/>
          </p:nvSpPr>
          <p:spPr>
            <a:xfrm>
              <a:off x="0" y="0"/>
              <a:ext cx="250637" cy="1409696"/>
            </a:xfrm>
            <a:custGeom>
              <a:rect b="b" l="l" r="r" t="t"/>
              <a:pathLst>
                <a:path extrusionOk="0" h="1409696" w="250637">
                  <a:moveTo>
                    <a:pt x="0" y="0"/>
                  </a:moveTo>
                  <a:lnTo>
                    <a:pt x="250637" y="0"/>
                  </a:lnTo>
                  <a:lnTo>
                    <a:pt x="250637" y="1409696"/>
                  </a:lnTo>
                  <a:lnTo>
                    <a:pt x="0" y="1409696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</p:sp>
        <p:sp>
          <p:nvSpPr>
            <p:cNvPr id="73" name="Google Shape;73;p6"/>
            <p:cNvSpPr txBox="1"/>
            <p:nvPr/>
          </p:nvSpPr>
          <p:spPr>
            <a:xfrm>
              <a:off x="0" y="-38100"/>
              <a:ext cx="250500" cy="14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" name="Google Shape;74;p6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6"/>
          <p:cNvSpPr txBox="1"/>
          <p:nvPr/>
        </p:nvSpPr>
        <p:spPr>
          <a:xfrm rot="-5400000">
            <a:off x="-2208235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/>
          </a:p>
        </p:txBody>
      </p:sp>
      <p:sp>
        <p:nvSpPr>
          <p:cNvPr id="76" name="Google Shape;76;p6"/>
          <p:cNvSpPr txBox="1"/>
          <p:nvPr>
            <p:ph idx="1" type="body"/>
          </p:nvPr>
        </p:nvSpPr>
        <p:spPr>
          <a:xfrm>
            <a:off x="9086100" y="6948775"/>
            <a:ext cx="8227500" cy="25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125" lvl="0" marL="457200" algn="r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indent="-365125" lvl="1" marL="914400" algn="r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indent="-365125" lvl="2" marL="1371600" algn="r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indent="-365125" lvl="3" marL="1828800" algn="r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indent="-365125" lvl="4" marL="2286000" algn="r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indent="-365125" lvl="5" marL="2743200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indent="-365125" lvl="6" marL="3200400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indent="-365125" lvl="7" marL="3657600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indent="-365125" lvl="8" marL="4114800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7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79" name="Google Shape;79;p7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80" name="Google Shape;80;p7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11312224" y="5724478"/>
            <a:ext cx="2766801" cy="3498084"/>
            <a:chOff x="0" y="-38100"/>
            <a:chExt cx="728700" cy="921300"/>
          </a:xfrm>
        </p:grpSpPr>
        <p:sp>
          <p:nvSpPr>
            <p:cNvPr id="82" name="Google Shape;82;p7"/>
            <p:cNvSpPr/>
            <p:nvPr/>
          </p:nvSpPr>
          <p:spPr>
            <a:xfrm>
              <a:off x="0" y="0"/>
              <a:ext cx="728580" cy="883065"/>
            </a:xfrm>
            <a:custGeom>
              <a:rect b="b" l="l" r="r" t="t"/>
              <a:pathLst>
                <a:path extrusionOk="0" h="883065" w="72858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83" name="Google Shape;83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7"/>
          <p:cNvGrpSpPr/>
          <p:nvPr/>
        </p:nvGrpSpPr>
        <p:grpSpPr>
          <a:xfrm>
            <a:off x="11429492" y="5883062"/>
            <a:ext cx="2493709" cy="3230782"/>
            <a:chOff x="0" y="-38100"/>
            <a:chExt cx="656775" cy="850900"/>
          </a:xfrm>
        </p:grpSpPr>
        <p:sp>
          <p:nvSpPr>
            <p:cNvPr id="85" name="Google Shape;85;p7"/>
            <p:cNvSpPr/>
            <p:nvPr/>
          </p:nvSpPr>
          <p:spPr>
            <a:xfrm>
              <a:off x="0" y="0"/>
              <a:ext cx="656775" cy="812800"/>
            </a:xfrm>
            <a:custGeom>
              <a:rect b="b" l="l" r="r" t="t"/>
              <a:pathLst>
                <a:path extrusionOk="0" h="812800" w="656775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6" name="Google Shape;86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5911" y="6555475"/>
            <a:ext cx="1249775" cy="124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7"/>
          <p:cNvGrpSpPr/>
          <p:nvPr/>
        </p:nvGrpSpPr>
        <p:grpSpPr>
          <a:xfrm>
            <a:off x="3915483" y="3763335"/>
            <a:ext cx="11684250" cy="2239200"/>
            <a:chOff x="0" y="146"/>
            <a:chExt cx="15579000" cy="2985600"/>
          </a:xfrm>
        </p:grpSpPr>
        <p:cxnSp>
          <p:nvCxnSpPr>
            <p:cNvPr id="89" name="Google Shape;89;p7"/>
            <p:cNvCxnSpPr/>
            <p:nvPr/>
          </p:nvCxnSpPr>
          <p:spPr>
            <a:xfrm rot="10800000">
              <a:off x="25400" y="1593146"/>
              <a:ext cx="0" cy="13926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7"/>
            <p:cNvCxnSpPr/>
            <p:nvPr/>
          </p:nvCxnSpPr>
          <p:spPr>
            <a:xfrm rot="10800000">
              <a:off x="15553539" y="1593146"/>
              <a:ext cx="0" cy="13926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7"/>
            <p:cNvCxnSpPr/>
            <p:nvPr/>
          </p:nvCxnSpPr>
          <p:spPr>
            <a:xfrm rot="10800000">
              <a:off x="11706538" y="1593146"/>
              <a:ext cx="0" cy="13926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7"/>
            <p:cNvCxnSpPr/>
            <p:nvPr/>
          </p:nvCxnSpPr>
          <p:spPr>
            <a:xfrm rot="10800000">
              <a:off x="7738669" y="146"/>
              <a:ext cx="0" cy="29856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7"/>
            <p:cNvCxnSpPr/>
            <p:nvPr/>
          </p:nvCxnSpPr>
          <p:spPr>
            <a:xfrm rot="10800000">
              <a:off x="3821601" y="1593146"/>
              <a:ext cx="0" cy="13926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0" y="1593011"/>
              <a:ext cx="15579000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5" name="Google Shape;95;p7"/>
          <p:cNvGrpSpPr/>
          <p:nvPr/>
        </p:nvGrpSpPr>
        <p:grpSpPr>
          <a:xfrm>
            <a:off x="2479769" y="5724478"/>
            <a:ext cx="2766801" cy="3498084"/>
            <a:chOff x="0" y="-38100"/>
            <a:chExt cx="728700" cy="921300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728580" cy="883065"/>
            </a:xfrm>
            <a:custGeom>
              <a:rect b="b" l="l" r="r" t="t"/>
              <a:pathLst>
                <a:path extrusionOk="0" h="883065" w="72858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97" name="Google Shape;97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5398521" y="5724478"/>
            <a:ext cx="2766801" cy="3498084"/>
            <a:chOff x="0" y="-38100"/>
            <a:chExt cx="728700" cy="921300"/>
          </a:xfrm>
        </p:grpSpPr>
        <p:sp>
          <p:nvSpPr>
            <p:cNvPr id="99" name="Google Shape;99;p7"/>
            <p:cNvSpPr/>
            <p:nvPr/>
          </p:nvSpPr>
          <p:spPr>
            <a:xfrm>
              <a:off x="0" y="0"/>
              <a:ext cx="728580" cy="883065"/>
            </a:xfrm>
            <a:custGeom>
              <a:rect b="b" l="l" r="r" t="t"/>
              <a:pathLst>
                <a:path extrusionOk="0" h="883065" w="72858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100" name="Google Shape;100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8336323" y="5724478"/>
            <a:ext cx="2766801" cy="3498084"/>
            <a:chOff x="0" y="-38100"/>
            <a:chExt cx="728700" cy="921300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728580" cy="883065"/>
            </a:xfrm>
            <a:custGeom>
              <a:rect b="b" l="l" r="r" t="t"/>
              <a:pathLst>
                <a:path extrusionOk="0" h="883065" w="72858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103" name="Google Shape;103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14216525" y="5724478"/>
            <a:ext cx="2766801" cy="3498084"/>
            <a:chOff x="0" y="-38100"/>
            <a:chExt cx="728700" cy="921300"/>
          </a:xfrm>
        </p:grpSpPr>
        <p:sp>
          <p:nvSpPr>
            <p:cNvPr id="105" name="Google Shape;105;p7"/>
            <p:cNvSpPr/>
            <p:nvPr/>
          </p:nvSpPr>
          <p:spPr>
            <a:xfrm>
              <a:off x="0" y="0"/>
              <a:ext cx="728580" cy="883065"/>
            </a:xfrm>
            <a:custGeom>
              <a:rect b="b" l="l" r="r" t="t"/>
              <a:pathLst>
                <a:path extrusionOk="0" h="883065" w="72858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106" name="Google Shape;106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2616087" y="5857872"/>
            <a:ext cx="2493709" cy="3230782"/>
            <a:chOff x="0" y="-38100"/>
            <a:chExt cx="656775" cy="850900"/>
          </a:xfrm>
        </p:grpSpPr>
        <p:sp>
          <p:nvSpPr>
            <p:cNvPr id="108" name="Google Shape;108;p7"/>
            <p:cNvSpPr/>
            <p:nvPr/>
          </p:nvSpPr>
          <p:spPr>
            <a:xfrm>
              <a:off x="0" y="0"/>
              <a:ext cx="656775" cy="812800"/>
            </a:xfrm>
            <a:custGeom>
              <a:rect b="b" l="l" r="r" t="t"/>
              <a:pathLst>
                <a:path extrusionOk="0" h="812800" w="656775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9" name="Google Shape;109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5553888" y="5883062"/>
            <a:ext cx="2493709" cy="3230782"/>
            <a:chOff x="0" y="-38100"/>
            <a:chExt cx="656775" cy="850900"/>
          </a:xfrm>
        </p:grpSpPr>
        <p:sp>
          <p:nvSpPr>
            <p:cNvPr id="111" name="Google Shape;111;p7"/>
            <p:cNvSpPr/>
            <p:nvPr/>
          </p:nvSpPr>
          <p:spPr>
            <a:xfrm>
              <a:off x="0" y="0"/>
              <a:ext cx="656775" cy="812800"/>
            </a:xfrm>
            <a:custGeom>
              <a:rect b="b" l="l" r="r" t="t"/>
              <a:pathLst>
                <a:path extrusionOk="0" h="812800" w="656775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2" name="Google Shape;112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7"/>
          <p:cNvGrpSpPr/>
          <p:nvPr/>
        </p:nvGrpSpPr>
        <p:grpSpPr>
          <a:xfrm>
            <a:off x="8491690" y="5883062"/>
            <a:ext cx="2493709" cy="3230782"/>
            <a:chOff x="0" y="-38100"/>
            <a:chExt cx="656775" cy="850900"/>
          </a:xfrm>
        </p:grpSpPr>
        <p:sp>
          <p:nvSpPr>
            <p:cNvPr id="114" name="Google Shape;114;p7"/>
            <p:cNvSpPr/>
            <p:nvPr/>
          </p:nvSpPr>
          <p:spPr>
            <a:xfrm>
              <a:off x="0" y="0"/>
              <a:ext cx="656775" cy="812800"/>
            </a:xfrm>
            <a:custGeom>
              <a:rect b="b" l="l" r="r" t="t"/>
              <a:pathLst>
                <a:path extrusionOk="0" h="812800" w="656775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5" name="Google Shape;115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14367293" y="5883062"/>
            <a:ext cx="2493709" cy="3230782"/>
            <a:chOff x="0" y="-38100"/>
            <a:chExt cx="656775" cy="850900"/>
          </a:xfrm>
        </p:grpSpPr>
        <p:sp>
          <p:nvSpPr>
            <p:cNvPr id="117" name="Google Shape;117;p7"/>
            <p:cNvSpPr/>
            <p:nvPr/>
          </p:nvSpPr>
          <p:spPr>
            <a:xfrm>
              <a:off x="0" y="0"/>
              <a:ext cx="656775" cy="812800"/>
            </a:xfrm>
            <a:custGeom>
              <a:rect b="b" l="l" r="r" t="t"/>
              <a:pathLst>
                <a:path extrusionOk="0" h="812800" w="656775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8" name="Google Shape;118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120" name="Google Shape;120;p7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21" name="Google Shape;121;p7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" name="Google Shape;122;p7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7"/>
          <p:cNvSpPr/>
          <p:nvPr/>
        </p:nvSpPr>
        <p:spPr>
          <a:xfrm>
            <a:off x="6255119" y="6619263"/>
            <a:ext cx="1091230" cy="1063453"/>
          </a:xfrm>
          <a:custGeom>
            <a:rect b="b" l="l" r="r" t="t"/>
            <a:pathLst>
              <a:path extrusionOk="0" h="1063453" w="1091230">
                <a:moveTo>
                  <a:pt x="0" y="0"/>
                </a:moveTo>
                <a:lnTo>
                  <a:pt x="1091230" y="0"/>
                </a:lnTo>
                <a:lnTo>
                  <a:pt x="1091230" y="1063453"/>
                </a:lnTo>
                <a:lnTo>
                  <a:pt x="0" y="1063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7"/>
          <p:cNvSpPr/>
          <p:nvPr/>
        </p:nvSpPr>
        <p:spPr>
          <a:xfrm>
            <a:off x="15085233" y="6569897"/>
            <a:ext cx="1028910" cy="1193883"/>
          </a:xfrm>
          <a:custGeom>
            <a:rect b="b" l="l" r="r" t="t"/>
            <a:pathLst>
              <a:path extrusionOk="0" h="1193883" w="1028910">
                <a:moveTo>
                  <a:pt x="0" y="0"/>
                </a:moveTo>
                <a:lnTo>
                  <a:pt x="1028910" y="0"/>
                </a:lnTo>
                <a:lnTo>
                  <a:pt x="1028910" y="1193883"/>
                </a:lnTo>
                <a:lnTo>
                  <a:pt x="0" y="1193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7"/>
          <p:cNvSpPr/>
          <p:nvPr/>
        </p:nvSpPr>
        <p:spPr>
          <a:xfrm>
            <a:off x="9208564" y="6650961"/>
            <a:ext cx="1059944" cy="1087629"/>
          </a:xfrm>
          <a:custGeom>
            <a:rect b="b" l="l" r="r" t="t"/>
            <a:pathLst>
              <a:path extrusionOk="0" h="1087629" w="1059944">
                <a:moveTo>
                  <a:pt x="0" y="0"/>
                </a:moveTo>
                <a:lnTo>
                  <a:pt x="1059943" y="0"/>
                </a:lnTo>
                <a:lnTo>
                  <a:pt x="1059943" y="1087628"/>
                </a:lnTo>
                <a:lnTo>
                  <a:pt x="0" y="108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6" name="Google Shape;126;p7"/>
          <p:cNvGrpSpPr/>
          <p:nvPr/>
        </p:nvGrpSpPr>
        <p:grpSpPr>
          <a:xfrm>
            <a:off x="3430421" y="5384078"/>
            <a:ext cx="970158" cy="970158"/>
            <a:chOff x="0" y="0"/>
            <a:chExt cx="812800" cy="812800"/>
          </a:xfrm>
        </p:grpSpPr>
        <p:sp>
          <p:nvSpPr>
            <p:cNvPr id="127" name="Google Shape;12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7"/>
          <p:cNvSpPr txBox="1"/>
          <p:nvPr/>
        </p:nvSpPr>
        <p:spPr>
          <a:xfrm>
            <a:off x="3584644" y="5494304"/>
            <a:ext cx="613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6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</a:t>
            </a:r>
            <a:endParaRPr/>
          </a:p>
        </p:txBody>
      </p:sp>
      <p:grpSp>
        <p:nvGrpSpPr>
          <p:cNvPr id="130" name="Google Shape;130;p7"/>
          <p:cNvGrpSpPr/>
          <p:nvPr/>
        </p:nvGrpSpPr>
        <p:grpSpPr>
          <a:xfrm>
            <a:off x="6296622" y="5384078"/>
            <a:ext cx="970158" cy="970158"/>
            <a:chOff x="0" y="0"/>
            <a:chExt cx="812800" cy="812800"/>
          </a:xfrm>
        </p:grpSpPr>
        <p:sp>
          <p:nvSpPr>
            <p:cNvPr id="131" name="Google Shape;13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7"/>
          <p:cNvSpPr txBox="1"/>
          <p:nvPr/>
        </p:nvSpPr>
        <p:spPr>
          <a:xfrm>
            <a:off x="6331946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6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02</a:t>
            </a: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9234423" y="5384078"/>
            <a:ext cx="970158" cy="970158"/>
            <a:chOff x="0" y="0"/>
            <a:chExt cx="812800" cy="812800"/>
          </a:xfrm>
        </p:grpSpPr>
        <p:sp>
          <p:nvSpPr>
            <p:cNvPr id="135" name="Google Shape;135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7"/>
          <p:cNvSpPr txBox="1"/>
          <p:nvPr/>
        </p:nvSpPr>
        <p:spPr>
          <a:xfrm>
            <a:off x="9269747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6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03</a:t>
            </a:r>
            <a:endParaRPr/>
          </a:p>
        </p:txBody>
      </p:sp>
      <p:grpSp>
        <p:nvGrpSpPr>
          <p:cNvPr id="138" name="Google Shape;138;p7"/>
          <p:cNvGrpSpPr/>
          <p:nvPr/>
        </p:nvGrpSpPr>
        <p:grpSpPr>
          <a:xfrm>
            <a:off x="12210325" y="5384078"/>
            <a:ext cx="970158" cy="970158"/>
            <a:chOff x="0" y="0"/>
            <a:chExt cx="812800" cy="812800"/>
          </a:xfrm>
        </p:grpSpPr>
        <p:sp>
          <p:nvSpPr>
            <p:cNvPr id="139" name="Google Shape;139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7"/>
          <p:cNvSpPr txBox="1"/>
          <p:nvPr/>
        </p:nvSpPr>
        <p:spPr>
          <a:xfrm>
            <a:off x="12226599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6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04</a:t>
            </a:r>
            <a:endParaRPr/>
          </a:p>
        </p:txBody>
      </p:sp>
      <p:grpSp>
        <p:nvGrpSpPr>
          <p:cNvPr id="142" name="Google Shape;142;p7"/>
          <p:cNvGrpSpPr/>
          <p:nvPr/>
        </p:nvGrpSpPr>
        <p:grpSpPr>
          <a:xfrm>
            <a:off x="15114625" y="5384078"/>
            <a:ext cx="970158" cy="970158"/>
            <a:chOff x="0" y="0"/>
            <a:chExt cx="812800" cy="812800"/>
          </a:xfrm>
        </p:grpSpPr>
        <p:sp>
          <p:nvSpPr>
            <p:cNvPr id="143" name="Google Shape;14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 txBox="1"/>
          <p:nvPr/>
        </p:nvSpPr>
        <p:spPr>
          <a:xfrm>
            <a:off x="15149949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6" u="none" cap="none" strike="noStrike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05</a:t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125" y="6705558"/>
            <a:ext cx="1091225" cy="101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 rot="-5400000">
            <a:off x="-2208235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/>
          </a:p>
        </p:txBody>
      </p:sp>
      <p:sp>
        <p:nvSpPr>
          <p:cNvPr id="148" name="Google Shape;148;p7"/>
          <p:cNvSpPr txBox="1"/>
          <p:nvPr>
            <p:ph type="title"/>
          </p:nvPr>
        </p:nvSpPr>
        <p:spPr>
          <a:xfrm>
            <a:off x="3661600" y="387497"/>
            <a:ext cx="12192000" cy="34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149" name="Google Shape;149;p7"/>
          <p:cNvSpPr txBox="1"/>
          <p:nvPr>
            <p:ph idx="1" type="subTitle"/>
          </p:nvPr>
        </p:nvSpPr>
        <p:spPr>
          <a:xfrm>
            <a:off x="2856283" y="8073750"/>
            <a:ext cx="20199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150" name="Google Shape;150;p7"/>
          <p:cNvSpPr txBox="1"/>
          <p:nvPr>
            <p:ph idx="2" type="subTitle"/>
          </p:nvPr>
        </p:nvSpPr>
        <p:spPr>
          <a:xfrm>
            <a:off x="5781500" y="8073750"/>
            <a:ext cx="20199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151" name="Google Shape;151;p7"/>
          <p:cNvSpPr txBox="1"/>
          <p:nvPr>
            <p:ph idx="3" type="subTitle"/>
          </p:nvPr>
        </p:nvSpPr>
        <p:spPr>
          <a:xfrm>
            <a:off x="8728825" y="8073750"/>
            <a:ext cx="20199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4" type="subTitle"/>
          </p:nvPr>
        </p:nvSpPr>
        <p:spPr>
          <a:xfrm>
            <a:off x="11649875" y="8073750"/>
            <a:ext cx="20199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153" name="Google Shape;153;p7"/>
          <p:cNvSpPr txBox="1"/>
          <p:nvPr>
            <p:ph idx="5" type="subTitle"/>
          </p:nvPr>
        </p:nvSpPr>
        <p:spPr>
          <a:xfrm>
            <a:off x="14603975" y="8073750"/>
            <a:ext cx="2019900" cy="4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8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156" name="Google Shape;156;p8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157" name="Google Shape;157;p8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>
            <p:ph idx="2" type="pic"/>
          </p:nvPr>
        </p:nvSpPr>
        <p:spPr>
          <a:xfrm>
            <a:off x="12588238" y="-38362"/>
            <a:ext cx="5699700" cy="7461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9" name="Google Shape;159;p8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61" name="Google Shape;161;p8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189071" y="7224584"/>
            <a:ext cx="17099380" cy="3062971"/>
            <a:chOff x="0" y="-38100"/>
            <a:chExt cx="4064700" cy="728100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064559" cy="689862"/>
            </a:xfrm>
            <a:custGeom>
              <a:rect b="b" l="l" r="r" t="t"/>
              <a:pathLst>
                <a:path extrusionOk="0" h="689862" w="4064559">
                  <a:moveTo>
                    <a:pt x="0" y="0"/>
                  </a:moveTo>
                  <a:lnTo>
                    <a:pt x="4064559" y="0"/>
                  </a:lnTo>
                  <a:lnTo>
                    <a:pt x="4064559" y="689862"/>
                  </a:lnTo>
                  <a:lnTo>
                    <a:pt x="0" y="689862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64" name="Google Shape;164;p8"/>
            <p:cNvSpPr txBox="1"/>
            <p:nvPr/>
          </p:nvSpPr>
          <p:spPr>
            <a:xfrm>
              <a:off x="0" y="-38100"/>
              <a:ext cx="40647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" name="Google Shape;165;p8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8"/>
          <p:cNvSpPr txBox="1"/>
          <p:nvPr/>
        </p:nvSpPr>
        <p:spPr>
          <a:xfrm rot="-5400000">
            <a:off x="-2208235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/>
          </a:p>
        </p:txBody>
      </p:sp>
      <p:sp>
        <p:nvSpPr>
          <p:cNvPr id="167" name="Google Shape;167;p8"/>
          <p:cNvSpPr txBox="1"/>
          <p:nvPr>
            <p:ph idx="1" type="subTitle"/>
          </p:nvPr>
        </p:nvSpPr>
        <p:spPr>
          <a:xfrm>
            <a:off x="2576275" y="7906557"/>
            <a:ext cx="2925300" cy="4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50"/>
              <a:buNone/>
              <a:defRPr b="1" sz="2450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8"/>
          <p:cNvSpPr txBox="1"/>
          <p:nvPr>
            <p:ph idx="3" type="body"/>
          </p:nvPr>
        </p:nvSpPr>
        <p:spPr>
          <a:xfrm>
            <a:off x="2360238" y="861338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6075" lvl="0" marL="4572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1pPr>
            <a:lvl2pPr indent="-346075" lvl="1" marL="914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2pPr>
            <a:lvl3pPr indent="-346075" lvl="2" marL="13716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3pPr>
            <a:lvl4pPr indent="-346075" lvl="3" marL="1828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4pPr>
            <a:lvl5pPr indent="-346075" lvl="4" marL="22860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»"/>
              <a:defRPr sz="1850">
                <a:solidFill>
                  <a:schemeClr val="lt1"/>
                </a:solidFill>
              </a:defRPr>
            </a:lvl5pPr>
            <a:lvl6pPr indent="-346075" lvl="5" marL="27432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6pPr>
            <a:lvl7pPr indent="-346075" lvl="6" marL="3200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7pPr>
            <a:lvl8pPr indent="-346075" lvl="7" marL="36576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8pPr>
            <a:lvl9pPr indent="-346075" lvl="8" marL="411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8"/>
          <p:cNvSpPr txBox="1"/>
          <p:nvPr>
            <p:ph idx="4" type="subTitle"/>
          </p:nvPr>
        </p:nvSpPr>
        <p:spPr>
          <a:xfrm>
            <a:off x="13975550" y="7906557"/>
            <a:ext cx="2925300" cy="4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50"/>
              <a:buNone/>
              <a:defRPr b="1" sz="2450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8"/>
          <p:cNvSpPr txBox="1"/>
          <p:nvPr>
            <p:ph idx="5" type="body"/>
          </p:nvPr>
        </p:nvSpPr>
        <p:spPr>
          <a:xfrm>
            <a:off x="13759513" y="861338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6075" lvl="0" marL="45720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1pPr>
            <a:lvl2pPr indent="-346075" lvl="1" marL="9144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2pPr>
            <a:lvl3pPr indent="-346075" lvl="2" marL="137160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3pPr>
            <a:lvl4pPr indent="-346075" lvl="3" marL="1828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4pPr>
            <a:lvl5pPr indent="-346075" lvl="4" marL="22860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»"/>
              <a:defRPr sz="1850">
                <a:solidFill>
                  <a:schemeClr val="lt1"/>
                </a:solidFill>
              </a:defRPr>
            </a:lvl5pPr>
            <a:lvl6pPr indent="-346075" lvl="5" marL="27432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6pPr>
            <a:lvl7pPr indent="-346075" lvl="6" marL="3200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7pPr>
            <a:lvl8pPr indent="-346075" lvl="7" marL="36576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8pPr>
            <a:lvl9pPr indent="-346075" lvl="8" marL="411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8"/>
          <p:cNvSpPr txBox="1"/>
          <p:nvPr>
            <p:ph idx="6" type="subTitle"/>
          </p:nvPr>
        </p:nvSpPr>
        <p:spPr>
          <a:xfrm>
            <a:off x="8275913" y="571657"/>
            <a:ext cx="2925300" cy="4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b="1" sz="24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/>
        </p:txBody>
      </p:sp>
      <p:sp>
        <p:nvSpPr>
          <p:cNvPr id="172" name="Google Shape;172;p8"/>
          <p:cNvSpPr txBox="1"/>
          <p:nvPr>
            <p:ph idx="7" type="body"/>
          </p:nvPr>
        </p:nvSpPr>
        <p:spPr>
          <a:xfrm>
            <a:off x="8059875" y="1278480"/>
            <a:ext cx="3357300" cy="8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6075" lvl="0" marL="457200" rtl="0">
              <a:spcBef>
                <a:spcPts val="640"/>
              </a:spcBef>
              <a:spcAft>
                <a:spcPts val="0"/>
              </a:spcAft>
              <a:buSzPts val="1850"/>
              <a:buChar char="•"/>
              <a:defRPr sz="1850"/>
            </a:lvl1pPr>
            <a:lvl2pPr indent="-346075" lvl="1" marL="914400" rtl="0">
              <a:spcBef>
                <a:spcPts val="560"/>
              </a:spcBef>
              <a:spcAft>
                <a:spcPts val="0"/>
              </a:spcAft>
              <a:buSzPts val="1850"/>
              <a:buChar char="–"/>
              <a:defRPr sz="1850"/>
            </a:lvl2pPr>
            <a:lvl3pPr indent="-346075" lvl="2" marL="1371600" rtl="0">
              <a:spcBef>
                <a:spcPts val="480"/>
              </a:spcBef>
              <a:spcAft>
                <a:spcPts val="0"/>
              </a:spcAft>
              <a:buSzPts val="1850"/>
              <a:buChar char="•"/>
              <a:defRPr sz="1850"/>
            </a:lvl3pPr>
            <a:lvl4pPr indent="-346075" lvl="3" marL="1828800" rtl="0">
              <a:spcBef>
                <a:spcPts val="400"/>
              </a:spcBef>
              <a:spcAft>
                <a:spcPts val="0"/>
              </a:spcAft>
              <a:buSzPts val="1850"/>
              <a:buChar char="–"/>
              <a:defRPr sz="1850"/>
            </a:lvl4pPr>
            <a:lvl5pPr indent="-346075" lvl="4" marL="2286000" rtl="0">
              <a:spcBef>
                <a:spcPts val="400"/>
              </a:spcBef>
              <a:spcAft>
                <a:spcPts val="0"/>
              </a:spcAft>
              <a:buSzPts val="1850"/>
              <a:buChar char="»"/>
              <a:defRPr sz="1850"/>
            </a:lvl5pPr>
            <a:lvl6pPr indent="-346075" lvl="5" marL="2743200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6pPr>
            <a:lvl7pPr indent="-346075" lvl="6" marL="3200400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7pPr>
            <a:lvl8pPr indent="-346075" lvl="7" marL="3657600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8pPr>
            <a:lvl9pPr indent="-346075" lvl="8" marL="4114800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9pPr>
          </a:lstStyle>
          <a:p/>
        </p:txBody>
      </p:sp>
      <p:sp>
        <p:nvSpPr>
          <p:cNvPr id="173" name="Google Shape;173;p8"/>
          <p:cNvSpPr/>
          <p:nvPr>
            <p:ph idx="8" type="pic"/>
          </p:nvPr>
        </p:nvSpPr>
        <p:spPr>
          <a:xfrm>
            <a:off x="1189100" y="0"/>
            <a:ext cx="5699700" cy="746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8"/>
          <p:cNvSpPr/>
          <p:nvPr>
            <p:ph idx="9" type="pic"/>
          </p:nvPr>
        </p:nvSpPr>
        <p:spPr>
          <a:xfrm>
            <a:off x="6888688" y="2825950"/>
            <a:ext cx="5699700" cy="746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6350" y="1018775"/>
            <a:ext cx="17655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0"/>
              <a:buFont typeface="Julius Sans One"/>
              <a:buNone/>
              <a:defRPr i="0" sz="8250" u="none" cap="none" strike="noStrik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00" y="2999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1pPr>
            <a:lvl2pPr indent="-35877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–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2pPr>
            <a:lvl3pPr indent="-35877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3pPr>
            <a:lvl4pPr indent="-35877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–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4pPr>
            <a:lvl5pPr indent="-35877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»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5pPr>
            <a:lvl6pPr indent="-35877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6pPr>
            <a:lvl7pPr indent="-35877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7pPr>
            <a:lvl8pPr indent="-35877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8pPr>
            <a:lvl9pPr indent="-35877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i="0" sz="2050" u="none" cap="none" strike="noStrik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 amt="25000"/>
          </a:blip>
          <a:srcRect b="26509" l="0" r="0" t="11738"/>
          <a:stretch/>
        </p:blipFill>
        <p:spPr>
          <a:xfrm>
            <a:off x="1628981" y="0"/>
            <a:ext cx="16659017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9"/>
          <p:cNvGrpSpPr/>
          <p:nvPr/>
        </p:nvGrpSpPr>
        <p:grpSpPr>
          <a:xfrm>
            <a:off x="0" y="-160280"/>
            <a:ext cx="1628981" cy="1789261"/>
            <a:chOff x="0" y="-38100"/>
            <a:chExt cx="387223" cy="425323"/>
          </a:xfrm>
        </p:grpSpPr>
        <p:sp>
          <p:nvSpPr>
            <p:cNvPr id="181" name="Google Shape;181;p9"/>
            <p:cNvSpPr/>
            <p:nvPr/>
          </p:nvSpPr>
          <p:spPr>
            <a:xfrm>
              <a:off x="0" y="0"/>
              <a:ext cx="387223" cy="387223"/>
            </a:xfrm>
            <a:custGeom>
              <a:rect b="b" l="l" r="r" t="t"/>
              <a:pathLst>
                <a:path extrusionOk="0" h="387223" w="387223">
                  <a:moveTo>
                    <a:pt x="0" y="0"/>
                  </a:moveTo>
                  <a:lnTo>
                    <a:pt x="387223" y="0"/>
                  </a:lnTo>
                  <a:lnTo>
                    <a:pt x="387223" y="387223"/>
                  </a:lnTo>
                  <a:lnTo>
                    <a:pt x="0" y="38722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82" name="Google Shape;182;p9"/>
            <p:cNvSpPr txBox="1"/>
            <p:nvPr/>
          </p:nvSpPr>
          <p:spPr>
            <a:xfrm>
              <a:off x="0" y="-38100"/>
              <a:ext cx="387223" cy="425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9"/>
          <p:cNvSpPr txBox="1"/>
          <p:nvPr/>
        </p:nvSpPr>
        <p:spPr>
          <a:xfrm>
            <a:off x="2615677" y="2474692"/>
            <a:ext cx="14685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High-Frequency Execution Strategy Based on Market Microstructure Features</a:t>
            </a:r>
            <a:r>
              <a:rPr lang="en-US" sz="6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543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1979577" y="309430"/>
            <a:ext cx="89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ORIE 5259: Market Microstructure &amp; Algorithmic Trading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4979900" y="6797425"/>
            <a:ext cx="9414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Kexin Deng(kd537), Yichen Gao(yg635), Dora Xu(dx33), Michael Cao(yc849)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Cornell Financial Engineering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6" name="Google Shape;186;p9"/>
          <p:cNvCxnSpPr/>
          <p:nvPr/>
        </p:nvCxnSpPr>
        <p:spPr>
          <a:xfrm rot="10800000">
            <a:off x="814493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18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338" name="Google Shape;338;p18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339" name="Google Shape;339;p18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18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341" name="Google Shape;341;p18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342" name="Google Shape;342;p18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3" name="Google Shape;343;p18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8"/>
          <p:cNvSpPr txBox="1"/>
          <p:nvPr/>
        </p:nvSpPr>
        <p:spPr>
          <a:xfrm>
            <a:off x="1558703" y="107659"/>
            <a:ext cx="1422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18"/>
          <p:cNvSpPr txBox="1"/>
          <p:nvPr/>
        </p:nvSpPr>
        <p:spPr>
          <a:xfrm>
            <a:off x="1926550" y="1603850"/>
            <a:ext cx="15873900" cy="7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📈</a:t>
            </a:r>
            <a:r>
              <a:rPr b="1" lang="en-US" sz="42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Summary</a:t>
            </a:r>
            <a:endParaRPr b="1" sz="42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●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Huge buy-sell spread improvement 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over the TWAP benchmark!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●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dapts to momentum, volatility, imbalance, and order flow, and executed trades early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✅ Key Takeaways</a:t>
            </a:r>
            <a:endParaRPr b="1" sz="42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Adaptive scoring improves microstructure execution with rolling validation.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Fallback logic ensures stability and realism under weak signals.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Rolling windows align the model with live strategy needs, reducing overfitting.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346" name="Google Shape;346;p18"/>
          <p:cNvSpPr txBox="1"/>
          <p:nvPr/>
        </p:nvSpPr>
        <p:spPr>
          <a:xfrm rot="-5400000">
            <a:off x="-2205935" y="6453038"/>
            <a:ext cx="5573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latin typeface="Jaldi"/>
                <a:ea typeface="Jaldi"/>
                <a:cs typeface="Jaldi"/>
                <a:sym typeface="Jaldi"/>
              </a:rPr>
              <a:t>Analysis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0"/>
          <p:cNvGrpSpPr/>
          <p:nvPr/>
        </p:nvGrpSpPr>
        <p:grpSpPr>
          <a:xfrm>
            <a:off x="1189071" y="-144661"/>
            <a:ext cx="17098929" cy="10431661"/>
            <a:chOff x="0" y="-38100"/>
            <a:chExt cx="4503422" cy="2747433"/>
          </a:xfrm>
        </p:grpSpPr>
        <p:sp>
          <p:nvSpPr>
            <p:cNvPr id="192" name="Google Shape;192;p10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193" name="Google Shape;193;p10"/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0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195" name="Google Shape;195;p10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96" name="Google Shape;196;p10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7" name="Google Shape;197;p10"/>
          <p:cNvCxnSpPr/>
          <p:nvPr/>
        </p:nvCxnSpPr>
        <p:spPr>
          <a:xfrm rot="10800000">
            <a:off x="580630" y="2077049"/>
            <a:ext cx="0" cy="185871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10"/>
          <p:cNvSpPr txBox="1"/>
          <p:nvPr/>
        </p:nvSpPr>
        <p:spPr>
          <a:xfrm rot="-5400000">
            <a:off x="-2205935" y="6453038"/>
            <a:ext cx="5573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latin typeface="Jaldi"/>
                <a:ea typeface="Jaldi"/>
                <a:cs typeface="Jaldi"/>
                <a:sym typeface="Jaldi"/>
              </a:rPr>
              <a:t>Introduction</a:t>
            </a:r>
            <a:endParaRPr sz="2200"/>
          </a:p>
        </p:txBody>
      </p:sp>
      <p:sp>
        <p:nvSpPr>
          <p:cNvPr id="199" name="Google Shape;199;p10"/>
          <p:cNvSpPr txBox="1"/>
          <p:nvPr/>
        </p:nvSpPr>
        <p:spPr>
          <a:xfrm>
            <a:off x="1558703" y="107659"/>
            <a:ext cx="1422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35875" y="1721350"/>
            <a:ext cx="15812100" cy="1350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926550" y="1727850"/>
            <a:ext cx="15812100" cy="7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Objective</a:t>
            </a: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Develop a high-frequency trading algorithm that reacts to real-time order book dynamics and improve trade execution timing using short-term microstructure signals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Strategy (executes 1 buy &amp; 1 sell per minute) uses 6 key features</a:t>
            </a: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Score-based strategy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7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Jaldi"/>
              <a:buChar char="-"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Parameters tuned to minimize average price difference (Buy Price−Sell Price) per minute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7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Jaldi"/>
              <a:buChar char="-"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Results compared against </a:t>
            </a:r>
            <a:r>
              <a:rPr lang="en-US" sz="3450">
                <a:solidFill>
                  <a:schemeClr val="dk1"/>
                </a:solidFill>
                <a:highlight>
                  <a:srgbClr val="FFFF00"/>
                </a:highlight>
                <a:latin typeface="Jaldi"/>
                <a:ea typeface="Jaldi"/>
                <a:cs typeface="Jaldi"/>
                <a:sym typeface="Jaldi"/>
              </a:rPr>
              <a:t>TWAP benchmark: </a:t>
            </a: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Average spread at last event of each minute</a:t>
            </a:r>
            <a:endParaRPr sz="3450">
              <a:solidFill>
                <a:schemeClr val="dk1"/>
              </a:solidFill>
              <a:highlight>
                <a:srgbClr val="FFFF00"/>
              </a:highlight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11268425" y="4267188"/>
            <a:ext cx="41256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Short-term Momentum</a:t>
            </a:r>
            <a:endParaRPr sz="20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11014775" y="5481825"/>
            <a:ext cx="4632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Volatility-to-Spread Ratio</a:t>
            </a:r>
            <a:endParaRPr sz="20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3251150" y="6650000"/>
            <a:ext cx="40530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Order Book Imbalance</a:t>
            </a:r>
            <a:endParaRPr sz="20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802088" y="5481813"/>
            <a:ext cx="29511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Order Flow (10s)</a:t>
            </a:r>
            <a:endParaRPr sz="20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3928700" y="4313650"/>
            <a:ext cx="29511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Bid-Ask Spread</a:t>
            </a:r>
            <a:endParaRPr sz="20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11982263" y="6671900"/>
            <a:ext cx="26979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Time Pressure</a:t>
            </a:r>
            <a:endParaRPr sz="20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9848513" y="4159038"/>
            <a:ext cx="6965400" cy="110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981138" y="5330325"/>
            <a:ext cx="6965400" cy="110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981138" y="6501588"/>
            <a:ext cx="6965400" cy="110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9848513" y="5330313"/>
            <a:ext cx="6965400" cy="110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981150" y="4162150"/>
            <a:ext cx="6965400" cy="110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9848513" y="6501588"/>
            <a:ext cx="6965400" cy="110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1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219" name="Google Shape;219;p11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220" name="Google Shape;220;p11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1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222" name="Google Shape;222;p11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23" name="Google Shape;223;p11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4" name="Google Shape;224;p11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11"/>
          <p:cNvSpPr txBox="1"/>
          <p:nvPr/>
        </p:nvSpPr>
        <p:spPr>
          <a:xfrm rot="-5400000">
            <a:off x="-2205935" y="6456788"/>
            <a:ext cx="557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latin typeface="Jaldi"/>
                <a:ea typeface="Jaldi"/>
                <a:cs typeface="Jaldi"/>
                <a:sym typeface="Jaldi"/>
              </a:rPr>
              <a:t>Variable Construction</a:t>
            </a:r>
            <a:endParaRPr sz="3450"/>
          </a:p>
        </p:txBody>
      </p:sp>
      <p:sp>
        <p:nvSpPr>
          <p:cNvPr id="226" name="Google Shape;226;p11"/>
          <p:cNvSpPr txBox="1"/>
          <p:nvPr/>
        </p:nvSpPr>
        <p:spPr>
          <a:xfrm>
            <a:off x="1558703" y="107659"/>
            <a:ext cx="1422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Variables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1939950" y="1505875"/>
            <a:ext cx="9114000" cy="7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aldi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Momentum Factors: </a:t>
            </a:r>
            <a: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Capture mid-price changes over different short-term horizons (every 5-10 updates)</a:t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aldi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Volatility-to-Spread Ratio: </a:t>
            </a:r>
            <a: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Evaluates short-term price volatility relative to the market spread</a:t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aldi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Order Book Imbalance: </a:t>
            </a:r>
            <a: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Represents the direction of price movement based on bid and ask volume</a:t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aldi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Order Flow: </a:t>
            </a:r>
            <a: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Measures net aggressive trading at the best bid and ask prices over a time window of 10</a:t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aldi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Bid-Ask Spread: </a:t>
            </a:r>
            <a: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Represents the difference between the best ask price and the best bid price</a:t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aldi"/>
              <a:buAutoNum type="arabicPeriod"/>
            </a:pPr>
            <a:r>
              <a:rPr b="1"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Time Pressure: </a:t>
            </a:r>
            <a: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Represents the fraction of the current minute that has elapsed</a:t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</a:b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228" name="Google Shape;2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9450" y="2446736"/>
            <a:ext cx="5240125" cy="91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4063" y="1190088"/>
            <a:ext cx="5905500" cy="66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938" y="3954438"/>
            <a:ext cx="5124450" cy="99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5650" y="5446900"/>
            <a:ext cx="6381750" cy="1238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69013" y="7394750"/>
            <a:ext cx="4400550" cy="723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9275" y="8679458"/>
            <a:ext cx="5400300" cy="81081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2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239" name="Google Shape;239;p12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240" name="Google Shape;240;p12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2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242" name="Google Shape;242;p12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43" name="Google Shape;243;p12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4" name="Google Shape;244;p12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12"/>
          <p:cNvSpPr txBox="1"/>
          <p:nvPr/>
        </p:nvSpPr>
        <p:spPr>
          <a:xfrm rot="-5400000">
            <a:off x="-1837835" y="6084938"/>
            <a:ext cx="557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Algorithm Implementation</a:t>
            </a:r>
            <a:endParaRPr sz="3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558699" y="107650"/>
            <a:ext cx="17099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Strategic Logic - Pipeline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801525" y="1528275"/>
            <a:ext cx="9396900" cy="6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Pipeline:</a:t>
            </a:r>
            <a:endParaRPr b="1"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Approach: </a:t>
            </a:r>
            <a:endParaRPr b="1"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Jaldi"/>
              <a:buChar char="-"/>
            </a:pPr>
            <a:r>
              <a:rPr lang="en-US" sz="33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Initial Approach: Before 12 VS After 12</a:t>
            </a:r>
            <a:endParaRPr sz="33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Jaldi"/>
              <a:buChar char="-"/>
            </a:pPr>
            <a:r>
              <a:rPr lang="en-US" sz="33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Improved: </a:t>
            </a:r>
            <a:r>
              <a:rPr lang="en-US" sz="33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Last 90 mins VS Next 30 mins </a:t>
            </a:r>
            <a:endParaRPr sz="33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3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Backtest: Last 30 mins VS Next 5 mins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248" name="Google Shape;248;p12" title="Screenshot 2025-05-04 at 22.36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00" y="6172950"/>
            <a:ext cx="7462025" cy="39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/>
          <p:nvPr/>
        </p:nvSpPr>
        <p:spPr>
          <a:xfrm>
            <a:off x="3620350" y="1427900"/>
            <a:ext cx="76992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Factor Generation 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Score Calculation 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Trade Execution 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Benchmark &amp; Evaluation</a:t>
            </a:r>
            <a:endParaRPr/>
          </a:p>
        </p:txBody>
      </p:sp>
      <p:pic>
        <p:nvPicPr>
          <p:cNvPr id="250" name="Google Shape;250;p12" title="Screenshot 2025-05-05 at 00.39.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0426" y="2076953"/>
            <a:ext cx="8804100" cy="742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3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256" name="Google Shape;256;p13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57" name="Google Shape;257;p13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8" name="Google Shape;258;p13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9" name="Google Shape;259;p13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260" name="Google Shape;260;p13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261" name="Google Shape;261;p13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3"/>
          <p:cNvSpPr txBox="1"/>
          <p:nvPr/>
        </p:nvSpPr>
        <p:spPr>
          <a:xfrm rot="-5400000">
            <a:off x="-1837835" y="6084938"/>
            <a:ext cx="557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Algorithm Implementation</a:t>
            </a:r>
            <a:endParaRPr sz="3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1558699" y="107650"/>
            <a:ext cx="17099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Strategic Logic - Score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1926550" y="1727850"/>
            <a:ext cx="15812100" cy="8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Two independent scores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Separately trained; linear combination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Scoring threshold tuned to be (0,0) in milestone 2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buy if buy score &gt; 0, sell if sell score &lt; 0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aldi"/>
              <a:buChar char="-"/>
            </a:pP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If no trades meet scoring thresholds, executes last trade each minute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265" name="Google Shape;2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50" y="2504800"/>
            <a:ext cx="15143701" cy="213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550" y="4979223"/>
            <a:ext cx="15143699" cy="218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4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272" name="Google Shape;272;p14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273" name="Google Shape;273;p14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4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275" name="Google Shape;275;p14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76" name="Google Shape;276;p14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7" name="Google Shape;277;p14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14"/>
          <p:cNvSpPr txBox="1"/>
          <p:nvPr/>
        </p:nvSpPr>
        <p:spPr>
          <a:xfrm>
            <a:off x="1558700" y="107650"/>
            <a:ext cx="16179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Refinements and Optimization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 rot="-5400000">
            <a:off x="-1837835" y="6084938"/>
            <a:ext cx="5573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Algorithm Implementation</a:t>
            </a:r>
            <a:endParaRPr sz="3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2105400" y="1814275"/>
            <a:ext cx="13722900" cy="7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Rolling Window Design</a:t>
            </a:r>
            <a:endParaRPr b="1"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Change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Overlapping rolling windows for train/validate segmentation —— Forward-looking while frequently re-tune on recent data.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Result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More robust performance, can’t keep all past information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Signal Weight Optimization</a:t>
            </a:r>
            <a:endParaRPr b="1"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Change: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The weight optimized over 500 sampled parameter sets 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—— better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signal strength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Result: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 Higher score relevance, tighter buy-sell execution spreads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End-of-Minute Fallback Execution</a:t>
            </a:r>
            <a:endParaRPr b="1"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Change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Trade the last order of minute if no thresholds met —— 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Guaranteed execution and position flattening per minute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b="1"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Result</a:t>
            </a: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Reduced variance in returns</a:t>
            </a:r>
            <a:endParaRPr sz="3400"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5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286" name="Google Shape;286;p15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287" name="Google Shape;287;p15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5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289" name="Google Shape;289;p15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90" name="Google Shape;290;p15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1" name="Google Shape;291;p15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15"/>
          <p:cNvSpPr txBox="1"/>
          <p:nvPr/>
        </p:nvSpPr>
        <p:spPr>
          <a:xfrm>
            <a:off x="1558700" y="107650"/>
            <a:ext cx="15934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Performance Table From Backtest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1558700" y="1339150"/>
            <a:ext cx="15812100" cy="6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 rot="-5400000">
            <a:off x="-2205935" y="6453038"/>
            <a:ext cx="5573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latin typeface="Jaldi"/>
                <a:ea typeface="Jaldi"/>
                <a:cs typeface="Jaldi"/>
                <a:sym typeface="Jaldi"/>
              </a:rPr>
              <a:t>Results &amp; Visualizations</a:t>
            </a:r>
            <a:endParaRPr sz="2200"/>
          </a:p>
        </p:txBody>
      </p:sp>
      <p:sp>
        <p:nvSpPr>
          <p:cNvPr id="295" name="Google Shape;295;p15"/>
          <p:cNvSpPr txBox="1"/>
          <p:nvPr/>
        </p:nvSpPr>
        <p:spPr>
          <a:xfrm>
            <a:off x="2021175" y="1495825"/>
            <a:ext cx="128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1961150" y="5375500"/>
            <a:ext cx="158121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Best Real Performers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GOOG: benchmark difference (0.18) reduced to (0.05) =&gt; 70% improvement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AAPL and AMZN had solid absolute improvement with better buy/sell differences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INTC and MSFT produced extremely high improvement percentages due to low benchmark baseline (around 0.01)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-US" sz="34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Requires further tuning as model may be overreacting to weak signals </a:t>
            </a:r>
            <a:endParaRPr sz="34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297" name="Google Shape;297;p15" title="Screenshot 2025-05-05 at 10.16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650" y="5745650"/>
            <a:ext cx="108966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 title="Screenshot 2025-05-05 at 12.22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575" y="1669776"/>
            <a:ext cx="17099050" cy="374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6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304" name="Google Shape;304;p16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305" name="Google Shape;305;p16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6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307" name="Google Shape;307;p16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308" name="Google Shape;308;p16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9" name="Google Shape;309;p16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16"/>
          <p:cNvSpPr txBox="1"/>
          <p:nvPr/>
        </p:nvSpPr>
        <p:spPr>
          <a:xfrm>
            <a:off x="1558700" y="107650"/>
            <a:ext cx="1555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Visualizations</a:t>
            </a: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example of GOOG</a:t>
            </a:r>
            <a:endParaRPr sz="4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1558700" y="1190100"/>
            <a:ext cx="15812100" cy="6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Model vs Benchmark per minute performance 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 rot="-5400000">
            <a:off x="-2205935" y="6453038"/>
            <a:ext cx="5573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latin typeface="Jaldi"/>
                <a:ea typeface="Jaldi"/>
                <a:cs typeface="Jaldi"/>
                <a:sym typeface="Jaldi"/>
              </a:rPr>
              <a:t>Results &amp; Visualizations</a:t>
            </a:r>
            <a:endParaRPr sz="2200"/>
          </a:p>
        </p:txBody>
      </p:sp>
      <p:sp>
        <p:nvSpPr>
          <p:cNvPr id="313" name="Google Shape;313;p16"/>
          <p:cNvSpPr txBox="1"/>
          <p:nvPr/>
        </p:nvSpPr>
        <p:spPr>
          <a:xfrm>
            <a:off x="10046850" y="1113900"/>
            <a:ext cx="15812100" cy="6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E</a:t>
            </a: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xecution Time Histograms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1764575" y="5460050"/>
            <a:ext cx="9537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Distribution of Buy and Sell Score</a:t>
            </a:r>
            <a:endParaRPr sz="345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315" name="Google Shape;3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350" y="1855425"/>
            <a:ext cx="6965697" cy="37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775" y="1730225"/>
            <a:ext cx="7361000" cy="409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5775" y="5951900"/>
            <a:ext cx="7361000" cy="409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700" y="6119300"/>
            <a:ext cx="7163351" cy="38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7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324" name="Google Shape;324;p17"/>
            <p:cNvSpPr/>
            <p:nvPr/>
          </p:nvSpPr>
          <p:spPr>
            <a:xfrm>
              <a:off x="0" y="0"/>
              <a:ext cx="4503422" cy="2709333"/>
            </a:xfrm>
            <a:custGeom>
              <a:rect b="b" l="l" r="r" t="t"/>
              <a:pathLst>
                <a:path extrusionOk="0" h="2709333" w="4503422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325" name="Google Shape;325;p17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17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327" name="Google Shape;327;p17"/>
            <p:cNvSpPr/>
            <p:nvPr/>
          </p:nvSpPr>
          <p:spPr>
            <a:xfrm>
              <a:off x="0" y="0"/>
              <a:ext cx="282652" cy="282833"/>
            </a:xfrm>
            <a:custGeom>
              <a:rect b="b" l="l" r="r" t="t"/>
              <a:pathLst>
                <a:path extrusionOk="0" h="282833" w="282652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328" name="Google Shape;328;p17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9" name="Google Shape;329;p17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cap="flat" cmpd="sng" w="38100">
            <a:solidFill>
              <a:srgbClr val="1F7C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17"/>
          <p:cNvSpPr txBox="1"/>
          <p:nvPr/>
        </p:nvSpPr>
        <p:spPr>
          <a:xfrm>
            <a:off x="1558703" y="107659"/>
            <a:ext cx="1422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Critical Evaluation</a:t>
            </a:r>
            <a:endParaRPr sz="8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Google Shape;331;p17"/>
          <p:cNvSpPr txBox="1"/>
          <p:nvPr/>
        </p:nvSpPr>
        <p:spPr>
          <a:xfrm>
            <a:off x="1926550" y="1727850"/>
            <a:ext cx="15812100" cy="7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2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😮 What Surprised Us</a:t>
            </a:r>
            <a:endParaRPr b="1" sz="42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b="1"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End-of-minute trades better than expected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reduced variance and ensured continuity.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b="1"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Score sensitivity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Minor changes in weights matters!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🧪 What We’d Try Next</a:t>
            </a:r>
            <a:endParaRPr b="1" sz="42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b="1"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Smarter parameter search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Smarter methods for weight and threshold tuning.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b="1"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Dynamic thresholds</a:t>
            </a:r>
            <a:r>
              <a:rPr lang="en-US" sz="3600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rPr>
              <a:t>: Learn threshold values for volatility or market regime.</a:t>
            </a:r>
            <a:endParaRPr sz="3600">
              <a:solidFill>
                <a:schemeClr val="dk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332" name="Google Shape;332;p17"/>
          <p:cNvSpPr txBox="1"/>
          <p:nvPr/>
        </p:nvSpPr>
        <p:spPr>
          <a:xfrm rot="-5400000">
            <a:off x="-2205935" y="6453038"/>
            <a:ext cx="5573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latin typeface="Jaldi"/>
                <a:ea typeface="Jaldi"/>
                <a:cs typeface="Jaldi"/>
                <a:sym typeface="Jaldi"/>
              </a:rPr>
              <a:t>Analysis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